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sldIdLst>
    <p:sldId id="256" r:id="rId5"/>
    <p:sldId id="2680" r:id="rId6"/>
    <p:sldId id="2681" r:id="rId7"/>
    <p:sldId id="2689" r:id="rId8"/>
    <p:sldId id="2683" r:id="rId9"/>
    <p:sldId id="2682" r:id="rId10"/>
    <p:sldId id="2685" r:id="rId11"/>
    <p:sldId id="2686" r:id="rId12"/>
    <p:sldId id="2688" r:id="rId13"/>
    <p:sldId id="268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6FE"/>
    <a:srgbClr val="8AD7FE"/>
    <a:srgbClr val="A5DAF0"/>
    <a:srgbClr val="3BBDF0"/>
    <a:srgbClr val="FFD579"/>
    <a:srgbClr val="6BD2FE"/>
    <a:srgbClr val="68C9F0"/>
    <a:srgbClr val="C2ECFA"/>
    <a:srgbClr val="004180"/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86" autoAdjust="0"/>
    <p:restoredTop sz="93524" autoAdjust="0"/>
  </p:normalViewPr>
  <p:slideViewPr>
    <p:cSldViewPr snapToGrid="0" snapToObjects="1">
      <p:cViewPr varScale="1">
        <p:scale>
          <a:sx n="62" d="100"/>
          <a:sy n="62" d="100"/>
        </p:scale>
        <p:origin x="11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D44AF8-0EA4-4AC7-A006-D40F287D476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1D6EEACC-3BEE-49AC-8F91-39A7382092B3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Funding Amount</a:t>
          </a:r>
          <a:endParaRPr lang="en-ZA" dirty="0">
            <a:solidFill>
              <a:schemeClr val="tx1"/>
            </a:solidFill>
          </a:endParaRPr>
        </a:p>
      </dgm:t>
    </dgm:pt>
    <dgm:pt modelId="{372D8FCC-F0BF-41EE-BB35-63FC7CDB4E8C}" type="parTrans" cxnId="{2FA3D21C-B3A6-4475-AA4B-292CBC13C31C}">
      <dgm:prSet/>
      <dgm:spPr/>
      <dgm:t>
        <a:bodyPr/>
        <a:lstStyle/>
        <a:p>
          <a:endParaRPr lang="en-ZA"/>
        </a:p>
      </dgm:t>
    </dgm:pt>
    <dgm:pt modelId="{7B629A7E-F5D4-44A3-BE73-9E123401240A}" type="sibTrans" cxnId="{2FA3D21C-B3A6-4475-AA4B-292CBC13C31C}">
      <dgm:prSet/>
      <dgm:spPr/>
      <dgm:t>
        <a:bodyPr/>
        <a:lstStyle/>
        <a:p>
          <a:endParaRPr lang="en-ZA"/>
        </a:p>
      </dgm:t>
    </dgm:pt>
    <dgm:pt modelId="{24B794B3-57AE-4107-BF31-6F8BD61860E6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Use of Funds</a:t>
          </a:r>
          <a:endParaRPr lang="en-ZA" dirty="0">
            <a:solidFill>
              <a:schemeClr val="tx1"/>
            </a:solidFill>
          </a:endParaRPr>
        </a:p>
      </dgm:t>
    </dgm:pt>
    <dgm:pt modelId="{A2E7381A-73DC-4AA8-9FA0-CA12441A8072}" type="parTrans" cxnId="{55C07B78-E415-4DBA-902D-9AF7DB503356}">
      <dgm:prSet/>
      <dgm:spPr/>
      <dgm:t>
        <a:bodyPr/>
        <a:lstStyle/>
        <a:p>
          <a:endParaRPr lang="en-ZA"/>
        </a:p>
      </dgm:t>
    </dgm:pt>
    <dgm:pt modelId="{60BB7ED5-85D2-4C46-85AC-08582CA2AEB4}" type="sibTrans" cxnId="{55C07B78-E415-4DBA-902D-9AF7DB503356}">
      <dgm:prSet/>
      <dgm:spPr/>
      <dgm:t>
        <a:bodyPr/>
        <a:lstStyle/>
        <a:p>
          <a:endParaRPr lang="en-ZA"/>
        </a:p>
      </dgm:t>
    </dgm:pt>
    <dgm:pt modelId="{C6F64FF6-6BF8-4CBA-B431-88AE2023B37B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ZA" dirty="0">
              <a:solidFill>
                <a:schemeClr val="tx1"/>
              </a:solidFill>
            </a:rPr>
            <a:t>Needs</a:t>
          </a:r>
        </a:p>
      </dgm:t>
    </dgm:pt>
    <dgm:pt modelId="{D5CC8621-A2EB-47F7-9635-5B6C91E8C530}" type="parTrans" cxnId="{6F69DEB4-D59E-41AC-9B11-4DF4742EBAEB}">
      <dgm:prSet/>
      <dgm:spPr/>
      <dgm:t>
        <a:bodyPr/>
        <a:lstStyle/>
        <a:p>
          <a:endParaRPr lang="en-ZA"/>
        </a:p>
      </dgm:t>
    </dgm:pt>
    <dgm:pt modelId="{2F38EE86-85B8-458A-B30D-0C2CA7DAE410}" type="sibTrans" cxnId="{6F69DEB4-D59E-41AC-9B11-4DF4742EBAEB}">
      <dgm:prSet/>
      <dgm:spPr/>
      <dgm:t>
        <a:bodyPr/>
        <a:lstStyle/>
        <a:p>
          <a:endParaRPr lang="en-ZA"/>
        </a:p>
      </dgm:t>
    </dgm:pt>
    <dgm:pt modelId="{430F8EDE-E7CC-4965-9EF0-E5E762A207ED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Growth</a:t>
          </a:r>
          <a:endParaRPr lang="en-ZA" dirty="0">
            <a:solidFill>
              <a:schemeClr val="tx1"/>
            </a:solidFill>
          </a:endParaRPr>
        </a:p>
      </dgm:t>
    </dgm:pt>
    <dgm:pt modelId="{3A694676-249B-4BF7-9C71-1813F886C46F}" type="parTrans" cxnId="{F9CC4020-AF1E-4F84-B948-535CF1749B58}">
      <dgm:prSet/>
      <dgm:spPr/>
      <dgm:t>
        <a:bodyPr/>
        <a:lstStyle/>
        <a:p>
          <a:endParaRPr lang="en-ZA"/>
        </a:p>
      </dgm:t>
    </dgm:pt>
    <dgm:pt modelId="{CF9B5F3C-6D53-4B7D-9259-17A6DEF84DC2}" type="sibTrans" cxnId="{F9CC4020-AF1E-4F84-B948-535CF1749B58}">
      <dgm:prSet/>
      <dgm:spPr/>
      <dgm:t>
        <a:bodyPr/>
        <a:lstStyle/>
        <a:p>
          <a:endParaRPr lang="en-ZA"/>
        </a:p>
      </dgm:t>
    </dgm:pt>
    <dgm:pt modelId="{79C6776A-9C05-439D-87C7-063CD45C5B7B}" type="pres">
      <dgm:prSet presAssocID="{32D44AF8-0EA4-4AC7-A006-D40F287D4768}" presName="compositeShape" presStyleCnt="0">
        <dgm:presLayoutVars>
          <dgm:chMax val="7"/>
          <dgm:dir/>
          <dgm:resizeHandles val="exact"/>
        </dgm:presLayoutVars>
      </dgm:prSet>
      <dgm:spPr/>
    </dgm:pt>
    <dgm:pt modelId="{C91A88F5-ABE5-45E7-8E2C-59AB115B9D80}" type="pres">
      <dgm:prSet presAssocID="{32D44AF8-0EA4-4AC7-A006-D40F287D4768}" presName="wedge1" presStyleLbl="node1" presStyleIdx="0" presStyleCnt="4"/>
      <dgm:spPr/>
    </dgm:pt>
    <dgm:pt modelId="{A2E1D0E8-1D8C-43B5-9056-CAC01F47FB89}" type="pres">
      <dgm:prSet presAssocID="{32D44AF8-0EA4-4AC7-A006-D40F287D4768}" presName="dummy1a" presStyleCnt="0"/>
      <dgm:spPr/>
    </dgm:pt>
    <dgm:pt modelId="{7362F1E7-9AD3-42C4-A650-9386DC3F9AC0}" type="pres">
      <dgm:prSet presAssocID="{32D44AF8-0EA4-4AC7-A006-D40F287D4768}" presName="dummy1b" presStyleCnt="0"/>
      <dgm:spPr/>
    </dgm:pt>
    <dgm:pt modelId="{9F447193-0732-4B31-9F6E-41B59BBB5823}" type="pres">
      <dgm:prSet presAssocID="{32D44AF8-0EA4-4AC7-A006-D40F287D4768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312B3DCA-629E-42D2-A643-382A4DF0F1CA}" type="pres">
      <dgm:prSet presAssocID="{32D44AF8-0EA4-4AC7-A006-D40F287D4768}" presName="wedge2" presStyleLbl="node1" presStyleIdx="1" presStyleCnt="4"/>
      <dgm:spPr/>
    </dgm:pt>
    <dgm:pt modelId="{2C2F6640-AFC1-49D8-9E08-99C75EEFA39C}" type="pres">
      <dgm:prSet presAssocID="{32D44AF8-0EA4-4AC7-A006-D40F287D4768}" presName="dummy2a" presStyleCnt="0"/>
      <dgm:spPr/>
    </dgm:pt>
    <dgm:pt modelId="{A4970183-BB8B-4FB3-8D8F-B6D5DC2BA10F}" type="pres">
      <dgm:prSet presAssocID="{32D44AF8-0EA4-4AC7-A006-D40F287D4768}" presName="dummy2b" presStyleCnt="0"/>
      <dgm:spPr/>
    </dgm:pt>
    <dgm:pt modelId="{C61D398B-C9AC-482B-AE4B-D58852951A0C}" type="pres">
      <dgm:prSet presAssocID="{32D44AF8-0EA4-4AC7-A006-D40F287D4768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C126A9A-9D62-4CB5-92FD-E4CB9BA55922}" type="pres">
      <dgm:prSet presAssocID="{32D44AF8-0EA4-4AC7-A006-D40F287D4768}" presName="wedge3" presStyleLbl="node1" presStyleIdx="2" presStyleCnt="4"/>
      <dgm:spPr/>
    </dgm:pt>
    <dgm:pt modelId="{07A04B2A-E1AD-44B3-93B2-B95D856B4228}" type="pres">
      <dgm:prSet presAssocID="{32D44AF8-0EA4-4AC7-A006-D40F287D4768}" presName="dummy3a" presStyleCnt="0"/>
      <dgm:spPr/>
    </dgm:pt>
    <dgm:pt modelId="{5EAA8EC6-F733-49A2-9BDE-67DD2DCBE5D1}" type="pres">
      <dgm:prSet presAssocID="{32D44AF8-0EA4-4AC7-A006-D40F287D4768}" presName="dummy3b" presStyleCnt="0"/>
      <dgm:spPr/>
    </dgm:pt>
    <dgm:pt modelId="{01731830-0141-473D-823D-2661AB3F7548}" type="pres">
      <dgm:prSet presAssocID="{32D44AF8-0EA4-4AC7-A006-D40F287D4768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EDBB4D3-41FB-4F51-9FB6-26A9EDD4CDA9}" type="pres">
      <dgm:prSet presAssocID="{32D44AF8-0EA4-4AC7-A006-D40F287D4768}" presName="wedge4" presStyleLbl="node1" presStyleIdx="3" presStyleCnt="4"/>
      <dgm:spPr/>
    </dgm:pt>
    <dgm:pt modelId="{17E60AD2-C89B-494F-B2E4-919FA5847804}" type="pres">
      <dgm:prSet presAssocID="{32D44AF8-0EA4-4AC7-A006-D40F287D4768}" presName="dummy4a" presStyleCnt="0"/>
      <dgm:spPr/>
    </dgm:pt>
    <dgm:pt modelId="{374FD740-A820-4C34-976A-3C6E42154B8A}" type="pres">
      <dgm:prSet presAssocID="{32D44AF8-0EA4-4AC7-A006-D40F287D4768}" presName="dummy4b" presStyleCnt="0"/>
      <dgm:spPr/>
    </dgm:pt>
    <dgm:pt modelId="{975293A8-49C8-4DB5-89D8-DEEE78469B06}" type="pres">
      <dgm:prSet presAssocID="{32D44AF8-0EA4-4AC7-A006-D40F287D4768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5C406CC-6E0C-439D-9A9F-670B79F39976}" type="pres">
      <dgm:prSet presAssocID="{7B629A7E-F5D4-44A3-BE73-9E123401240A}" presName="arrowWedge1" presStyleLbl="fgSibTrans2D1" presStyleIdx="0" presStyleCnt="4"/>
      <dgm:spPr/>
    </dgm:pt>
    <dgm:pt modelId="{A3946F3D-8E77-4E82-8287-BCF1E02AD0FC}" type="pres">
      <dgm:prSet presAssocID="{60BB7ED5-85D2-4C46-85AC-08582CA2AEB4}" presName="arrowWedge2" presStyleLbl="fgSibTrans2D1" presStyleIdx="1" presStyleCnt="4"/>
      <dgm:spPr/>
    </dgm:pt>
    <dgm:pt modelId="{814CC00A-17D4-47D0-8AE6-8D3984108723}" type="pres">
      <dgm:prSet presAssocID="{CF9B5F3C-6D53-4B7D-9259-17A6DEF84DC2}" presName="arrowWedge3" presStyleLbl="fgSibTrans2D1" presStyleIdx="2" presStyleCnt="4"/>
      <dgm:spPr/>
    </dgm:pt>
    <dgm:pt modelId="{A820C81A-BA46-4637-A514-BC55DF47A5B5}" type="pres">
      <dgm:prSet presAssocID="{2F38EE86-85B8-458A-B30D-0C2CA7DAE410}" presName="arrowWedge4" presStyleLbl="fgSibTrans2D1" presStyleIdx="3" presStyleCnt="4"/>
      <dgm:spPr>
        <a:ln>
          <a:solidFill>
            <a:srgbClr val="C5DFAF"/>
          </a:solidFill>
        </a:ln>
      </dgm:spPr>
    </dgm:pt>
  </dgm:ptLst>
  <dgm:cxnLst>
    <dgm:cxn modelId="{2FA3D21C-B3A6-4475-AA4B-292CBC13C31C}" srcId="{32D44AF8-0EA4-4AC7-A006-D40F287D4768}" destId="{1D6EEACC-3BEE-49AC-8F91-39A7382092B3}" srcOrd="0" destOrd="0" parTransId="{372D8FCC-F0BF-41EE-BB35-63FC7CDB4E8C}" sibTransId="{7B629A7E-F5D4-44A3-BE73-9E123401240A}"/>
    <dgm:cxn modelId="{ABD3421F-7A9B-4A50-B42F-558268EF1BCA}" type="presOf" srcId="{C6F64FF6-6BF8-4CBA-B431-88AE2023B37B}" destId="{AEDBB4D3-41FB-4F51-9FB6-26A9EDD4CDA9}" srcOrd="0" destOrd="0" presId="urn:microsoft.com/office/officeart/2005/8/layout/cycle8"/>
    <dgm:cxn modelId="{F9CC4020-AF1E-4F84-B948-535CF1749B58}" srcId="{32D44AF8-0EA4-4AC7-A006-D40F287D4768}" destId="{430F8EDE-E7CC-4965-9EF0-E5E762A207ED}" srcOrd="2" destOrd="0" parTransId="{3A694676-249B-4BF7-9C71-1813F886C46F}" sibTransId="{CF9B5F3C-6D53-4B7D-9259-17A6DEF84DC2}"/>
    <dgm:cxn modelId="{86195437-920C-42FA-B868-1F62EC1455E8}" type="presOf" srcId="{24B794B3-57AE-4107-BF31-6F8BD61860E6}" destId="{C61D398B-C9AC-482B-AE4B-D58852951A0C}" srcOrd="1" destOrd="0" presId="urn:microsoft.com/office/officeart/2005/8/layout/cycle8"/>
    <dgm:cxn modelId="{4D0CA640-10B0-4AED-AA6B-646C4FCC671A}" type="presOf" srcId="{32D44AF8-0EA4-4AC7-A006-D40F287D4768}" destId="{79C6776A-9C05-439D-87C7-063CD45C5B7B}" srcOrd="0" destOrd="0" presId="urn:microsoft.com/office/officeart/2005/8/layout/cycle8"/>
    <dgm:cxn modelId="{A8480264-6EB7-40A1-AAA9-564FC0DBDEB5}" type="presOf" srcId="{24B794B3-57AE-4107-BF31-6F8BD61860E6}" destId="{312B3DCA-629E-42D2-A643-382A4DF0F1CA}" srcOrd="0" destOrd="0" presId="urn:microsoft.com/office/officeart/2005/8/layout/cycle8"/>
    <dgm:cxn modelId="{55C07B78-E415-4DBA-902D-9AF7DB503356}" srcId="{32D44AF8-0EA4-4AC7-A006-D40F287D4768}" destId="{24B794B3-57AE-4107-BF31-6F8BD61860E6}" srcOrd="1" destOrd="0" parTransId="{A2E7381A-73DC-4AA8-9FA0-CA12441A8072}" sibTransId="{60BB7ED5-85D2-4C46-85AC-08582CA2AEB4}"/>
    <dgm:cxn modelId="{81B23084-052C-46CD-82A6-60A674BE3692}" type="presOf" srcId="{430F8EDE-E7CC-4965-9EF0-E5E762A207ED}" destId="{0C126A9A-9D62-4CB5-92FD-E4CB9BA55922}" srcOrd="0" destOrd="0" presId="urn:microsoft.com/office/officeart/2005/8/layout/cycle8"/>
    <dgm:cxn modelId="{382CE293-606F-4521-93C6-B58AB5F1F777}" type="presOf" srcId="{430F8EDE-E7CC-4965-9EF0-E5E762A207ED}" destId="{01731830-0141-473D-823D-2661AB3F7548}" srcOrd="1" destOrd="0" presId="urn:microsoft.com/office/officeart/2005/8/layout/cycle8"/>
    <dgm:cxn modelId="{9042DAAD-CCD7-4C4F-B3D6-EBDECA8BCB64}" type="presOf" srcId="{C6F64FF6-6BF8-4CBA-B431-88AE2023B37B}" destId="{975293A8-49C8-4DB5-89D8-DEEE78469B06}" srcOrd="1" destOrd="0" presId="urn:microsoft.com/office/officeart/2005/8/layout/cycle8"/>
    <dgm:cxn modelId="{304BDFB1-6035-47A7-B40F-DC8628053D8A}" type="presOf" srcId="{1D6EEACC-3BEE-49AC-8F91-39A7382092B3}" destId="{C91A88F5-ABE5-45E7-8E2C-59AB115B9D80}" srcOrd="0" destOrd="0" presId="urn:microsoft.com/office/officeart/2005/8/layout/cycle8"/>
    <dgm:cxn modelId="{6F69DEB4-D59E-41AC-9B11-4DF4742EBAEB}" srcId="{32D44AF8-0EA4-4AC7-A006-D40F287D4768}" destId="{C6F64FF6-6BF8-4CBA-B431-88AE2023B37B}" srcOrd="3" destOrd="0" parTransId="{D5CC8621-A2EB-47F7-9635-5B6C91E8C530}" sibTransId="{2F38EE86-85B8-458A-B30D-0C2CA7DAE410}"/>
    <dgm:cxn modelId="{0CDE06D5-62CB-4A3E-B534-A097BE1998A2}" type="presOf" srcId="{1D6EEACC-3BEE-49AC-8F91-39A7382092B3}" destId="{9F447193-0732-4B31-9F6E-41B59BBB5823}" srcOrd="1" destOrd="0" presId="urn:microsoft.com/office/officeart/2005/8/layout/cycle8"/>
    <dgm:cxn modelId="{AE6D19D5-D352-4F8F-A2FD-191713498376}" type="presParOf" srcId="{79C6776A-9C05-439D-87C7-063CD45C5B7B}" destId="{C91A88F5-ABE5-45E7-8E2C-59AB115B9D80}" srcOrd="0" destOrd="0" presId="urn:microsoft.com/office/officeart/2005/8/layout/cycle8"/>
    <dgm:cxn modelId="{A0D91543-40C1-491E-8E34-F0D5FC984181}" type="presParOf" srcId="{79C6776A-9C05-439D-87C7-063CD45C5B7B}" destId="{A2E1D0E8-1D8C-43B5-9056-CAC01F47FB89}" srcOrd="1" destOrd="0" presId="urn:microsoft.com/office/officeart/2005/8/layout/cycle8"/>
    <dgm:cxn modelId="{0D857D65-46CD-4978-99BA-2A6FF1D0DF23}" type="presParOf" srcId="{79C6776A-9C05-439D-87C7-063CD45C5B7B}" destId="{7362F1E7-9AD3-42C4-A650-9386DC3F9AC0}" srcOrd="2" destOrd="0" presId="urn:microsoft.com/office/officeart/2005/8/layout/cycle8"/>
    <dgm:cxn modelId="{8A89AD67-76A4-4415-A5AF-A3A7E5E4829D}" type="presParOf" srcId="{79C6776A-9C05-439D-87C7-063CD45C5B7B}" destId="{9F447193-0732-4B31-9F6E-41B59BBB5823}" srcOrd="3" destOrd="0" presId="urn:microsoft.com/office/officeart/2005/8/layout/cycle8"/>
    <dgm:cxn modelId="{67D7711C-7560-48F8-80D1-5D2790E2C564}" type="presParOf" srcId="{79C6776A-9C05-439D-87C7-063CD45C5B7B}" destId="{312B3DCA-629E-42D2-A643-382A4DF0F1CA}" srcOrd="4" destOrd="0" presId="urn:microsoft.com/office/officeart/2005/8/layout/cycle8"/>
    <dgm:cxn modelId="{8B974A0F-B86E-40B9-9518-E79E3B13679C}" type="presParOf" srcId="{79C6776A-9C05-439D-87C7-063CD45C5B7B}" destId="{2C2F6640-AFC1-49D8-9E08-99C75EEFA39C}" srcOrd="5" destOrd="0" presId="urn:microsoft.com/office/officeart/2005/8/layout/cycle8"/>
    <dgm:cxn modelId="{59863EC1-CEB6-48A0-ADB7-D1539150E099}" type="presParOf" srcId="{79C6776A-9C05-439D-87C7-063CD45C5B7B}" destId="{A4970183-BB8B-4FB3-8D8F-B6D5DC2BA10F}" srcOrd="6" destOrd="0" presId="urn:microsoft.com/office/officeart/2005/8/layout/cycle8"/>
    <dgm:cxn modelId="{CB996BFC-2D7E-40AA-A666-382E0B287D9A}" type="presParOf" srcId="{79C6776A-9C05-439D-87C7-063CD45C5B7B}" destId="{C61D398B-C9AC-482B-AE4B-D58852951A0C}" srcOrd="7" destOrd="0" presId="urn:microsoft.com/office/officeart/2005/8/layout/cycle8"/>
    <dgm:cxn modelId="{644ABAC3-64DA-4768-990C-29F1421107E2}" type="presParOf" srcId="{79C6776A-9C05-439D-87C7-063CD45C5B7B}" destId="{0C126A9A-9D62-4CB5-92FD-E4CB9BA55922}" srcOrd="8" destOrd="0" presId="urn:microsoft.com/office/officeart/2005/8/layout/cycle8"/>
    <dgm:cxn modelId="{774C0478-5AE1-4EB2-B68A-9924F33DB18A}" type="presParOf" srcId="{79C6776A-9C05-439D-87C7-063CD45C5B7B}" destId="{07A04B2A-E1AD-44B3-93B2-B95D856B4228}" srcOrd="9" destOrd="0" presId="urn:microsoft.com/office/officeart/2005/8/layout/cycle8"/>
    <dgm:cxn modelId="{70C5C1AF-FC80-41CF-9D69-521CD37DD23E}" type="presParOf" srcId="{79C6776A-9C05-439D-87C7-063CD45C5B7B}" destId="{5EAA8EC6-F733-49A2-9BDE-67DD2DCBE5D1}" srcOrd="10" destOrd="0" presId="urn:microsoft.com/office/officeart/2005/8/layout/cycle8"/>
    <dgm:cxn modelId="{B1FDEDD4-5CA7-4640-9728-F19E278C9C14}" type="presParOf" srcId="{79C6776A-9C05-439D-87C7-063CD45C5B7B}" destId="{01731830-0141-473D-823D-2661AB3F7548}" srcOrd="11" destOrd="0" presId="urn:microsoft.com/office/officeart/2005/8/layout/cycle8"/>
    <dgm:cxn modelId="{87E9E52E-CE89-46B0-921A-BE55D7BCBB9F}" type="presParOf" srcId="{79C6776A-9C05-439D-87C7-063CD45C5B7B}" destId="{AEDBB4D3-41FB-4F51-9FB6-26A9EDD4CDA9}" srcOrd="12" destOrd="0" presId="urn:microsoft.com/office/officeart/2005/8/layout/cycle8"/>
    <dgm:cxn modelId="{2366A546-0371-42F9-9CF6-AD7837F010C1}" type="presParOf" srcId="{79C6776A-9C05-439D-87C7-063CD45C5B7B}" destId="{17E60AD2-C89B-494F-B2E4-919FA5847804}" srcOrd="13" destOrd="0" presId="urn:microsoft.com/office/officeart/2005/8/layout/cycle8"/>
    <dgm:cxn modelId="{A0C97D95-4256-47CA-B736-475C6496968C}" type="presParOf" srcId="{79C6776A-9C05-439D-87C7-063CD45C5B7B}" destId="{374FD740-A820-4C34-976A-3C6E42154B8A}" srcOrd="14" destOrd="0" presId="urn:microsoft.com/office/officeart/2005/8/layout/cycle8"/>
    <dgm:cxn modelId="{23CFBA74-1130-4B6C-BDAA-0D6BCEA12C0D}" type="presParOf" srcId="{79C6776A-9C05-439D-87C7-063CD45C5B7B}" destId="{975293A8-49C8-4DB5-89D8-DEEE78469B06}" srcOrd="15" destOrd="0" presId="urn:microsoft.com/office/officeart/2005/8/layout/cycle8"/>
    <dgm:cxn modelId="{51FD06E4-E31C-46DB-B5C5-3BE287A2DCEE}" type="presParOf" srcId="{79C6776A-9C05-439D-87C7-063CD45C5B7B}" destId="{C5C406CC-6E0C-439D-9A9F-670B79F39976}" srcOrd="16" destOrd="0" presId="urn:microsoft.com/office/officeart/2005/8/layout/cycle8"/>
    <dgm:cxn modelId="{99EC265D-E043-4751-8F17-F24BBFC45C22}" type="presParOf" srcId="{79C6776A-9C05-439D-87C7-063CD45C5B7B}" destId="{A3946F3D-8E77-4E82-8287-BCF1E02AD0FC}" srcOrd="17" destOrd="0" presId="urn:microsoft.com/office/officeart/2005/8/layout/cycle8"/>
    <dgm:cxn modelId="{F34F5B93-1B89-40D9-9016-53ED9FD5CDAE}" type="presParOf" srcId="{79C6776A-9C05-439D-87C7-063CD45C5B7B}" destId="{814CC00A-17D4-47D0-8AE6-8D3984108723}" srcOrd="18" destOrd="0" presId="urn:microsoft.com/office/officeart/2005/8/layout/cycle8"/>
    <dgm:cxn modelId="{6AB9F992-4501-483E-9561-4107BC182026}" type="presParOf" srcId="{79C6776A-9C05-439D-87C7-063CD45C5B7B}" destId="{A820C81A-BA46-4637-A514-BC55DF47A5B5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A88F5-ABE5-45E7-8E2C-59AB115B9D80}">
      <dsp:nvSpPr>
        <dsp:cNvPr id="0" name=""/>
        <dsp:cNvSpPr/>
      </dsp:nvSpPr>
      <dsp:spPr>
        <a:xfrm>
          <a:off x="270771" y="412775"/>
          <a:ext cx="2577771" cy="2577771"/>
        </a:xfrm>
        <a:prstGeom prst="pie">
          <a:avLst>
            <a:gd name="adj1" fmla="val 16200000"/>
            <a:gd name="adj2" fmla="val 0"/>
          </a:avLst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Funding Amount</a:t>
          </a:r>
          <a:endParaRPr lang="en-ZA" sz="2100" kern="1200" dirty="0">
            <a:solidFill>
              <a:schemeClr val="tx1"/>
            </a:solidFill>
          </a:endParaRPr>
        </a:p>
      </dsp:txBody>
      <dsp:txXfrm>
        <a:off x="1639138" y="947049"/>
        <a:ext cx="951320" cy="705818"/>
      </dsp:txXfrm>
    </dsp:sp>
    <dsp:sp modelId="{312B3DCA-629E-42D2-A643-382A4DF0F1CA}">
      <dsp:nvSpPr>
        <dsp:cNvPr id="0" name=""/>
        <dsp:cNvSpPr/>
      </dsp:nvSpPr>
      <dsp:spPr>
        <a:xfrm>
          <a:off x="270771" y="499314"/>
          <a:ext cx="2577771" cy="2577771"/>
        </a:xfrm>
        <a:prstGeom prst="pie">
          <a:avLst>
            <a:gd name="adj1" fmla="val 0"/>
            <a:gd name="adj2" fmla="val 5400000"/>
          </a:avLst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Use of Funds</a:t>
          </a:r>
          <a:endParaRPr lang="en-ZA" sz="2100" kern="1200" dirty="0">
            <a:solidFill>
              <a:schemeClr val="tx1"/>
            </a:solidFill>
          </a:endParaRPr>
        </a:p>
      </dsp:txBody>
      <dsp:txXfrm>
        <a:off x="1639138" y="1836993"/>
        <a:ext cx="951320" cy="705818"/>
      </dsp:txXfrm>
    </dsp:sp>
    <dsp:sp modelId="{0C126A9A-9D62-4CB5-92FD-E4CB9BA55922}">
      <dsp:nvSpPr>
        <dsp:cNvPr id="0" name=""/>
        <dsp:cNvSpPr/>
      </dsp:nvSpPr>
      <dsp:spPr>
        <a:xfrm>
          <a:off x="184232" y="499314"/>
          <a:ext cx="2577771" cy="2577771"/>
        </a:xfrm>
        <a:prstGeom prst="pie">
          <a:avLst>
            <a:gd name="adj1" fmla="val 5400000"/>
            <a:gd name="adj2" fmla="val 10800000"/>
          </a:avLst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1"/>
              </a:solidFill>
            </a:rPr>
            <a:t>Growth</a:t>
          </a:r>
          <a:endParaRPr lang="en-ZA" sz="2100" kern="1200" dirty="0">
            <a:solidFill>
              <a:schemeClr val="tx1"/>
            </a:solidFill>
          </a:endParaRPr>
        </a:p>
      </dsp:txBody>
      <dsp:txXfrm>
        <a:off x="442316" y="1836993"/>
        <a:ext cx="951320" cy="705818"/>
      </dsp:txXfrm>
    </dsp:sp>
    <dsp:sp modelId="{AEDBB4D3-41FB-4F51-9FB6-26A9EDD4CDA9}">
      <dsp:nvSpPr>
        <dsp:cNvPr id="0" name=""/>
        <dsp:cNvSpPr/>
      </dsp:nvSpPr>
      <dsp:spPr>
        <a:xfrm>
          <a:off x="184232" y="412775"/>
          <a:ext cx="2577771" cy="2577771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100" kern="1200" dirty="0">
              <a:solidFill>
                <a:schemeClr val="tx1"/>
              </a:solidFill>
            </a:rPr>
            <a:t>Needs</a:t>
          </a:r>
        </a:p>
      </dsp:txBody>
      <dsp:txXfrm>
        <a:off x="442316" y="947049"/>
        <a:ext cx="951320" cy="705818"/>
      </dsp:txXfrm>
    </dsp:sp>
    <dsp:sp modelId="{C5C406CC-6E0C-439D-9A9F-670B79F39976}">
      <dsp:nvSpPr>
        <dsp:cNvPr id="0" name=""/>
        <dsp:cNvSpPr/>
      </dsp:nvSpPr>
      <dsp:spPr>
        <a:xfrm>
          <a:off x="111195" y="253198"/>
          <a:ext cx="2896923" cy="2896923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946F3D-8E77-4E82-8287-BCF1E02AD0FC}">
      <dsp:nvSpPr>
        <dsp:cNvPr id="0" name=""/>
        <dsp:cNvSpPr/>
      </dsp:nvSpPr>
      <dsp:spPr>
        <a:xfrm>
          <a:off x="111195" y="339738"/>
          <a:ext cx="2896923" cy="2896923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4CC00A-17D4-47D0-8AE6-8D3984108723}">
      <dsp:nvSpPr>
        <dsp:cNvPr id="0" name=""/>
        <dsp:cNvSpPr/>
      </dsp:nvSpPr>
      <dsp:spPr>
        <a:xfrm>
          <a:off x="24655" y="339738"/>
          <a:ext cx="2896923" cy="2896923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20C81A-BA46-4637-A514-BC55DF47A5B5}">
      <dsp:nvSpPr>
        <dsp:cNvPr id="0" name=""/>
        <dsp:cNvSpPr/>
      </dsp:nvSpPr>
      <dsp:spPr>
        <a:xfrm>
          <a:off x="24655" y="253198"/>
          <a:ext cx="2896923" cy="2896923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rgbClr val="C5DFA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B718F-FCC8-4CC8-A7F5-72D66580F0BB}" type="datetimeFigureOut">
              <a:rPr lang="en-ZA" smtClean="0"/>
              <a:t>2023/06/30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97C-82F0-4BF4-814D-3B9DF67201B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8202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6D97C-82F0-4BF4-814D-3B9DF67201B5}" type="slidenum">
              <a:rPr lang="en-ZA" smtClean="0"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9497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  <a:p>
            <a:r>
              <a:rPr lang="en-GB" sz="1200" dirty="0">
                <a:cs typeface="Arial" panose="020B0604020202020204" pitchFamily="34" charset="0"/>
              </a:rPr>
              <a:t>TIA contributes toward innovation skills development by attracting talent and formulating strategic partnerships with private industry and academia to cultivate innovation and to produce the next pool of 4IR knowledge-based talent to combat a looming situation of the country having a mismatch between an evolving global economy and the skills base from the South African young population.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ISD programme is a strategic intervention that addresses the above mentioned challenges by facilitating technology enterprise development through skills and acceleration platforms. Furthermore, the programme stimulates a culture of innovation thinking within the NSI thus contributing toward the translation of innovative ideas into novel technology outputs.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Programme provides focused and targeted training interventions to strengthen entrepreneurial capacity of researchers and innovators towards the commercialisation of their research outputs. </a:t>
            </a:r>
            <a:endParaRPr lang="en-US" sz="1200" dirty="0">
              <a:cs typeface="Arial" panose="020B0604020202020204" pitchFamily="34" charset="0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6D97C-82F0-4BF4-814D-3B9DF67201B5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46410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  <a:p>
            <a:r>
              <a:rPr lang="en-GB" sz="1200" dirty="0">
                <a:cs typeface="Arial" panose="020B0604020202020204" pitchFamily="34" charset="0"/>
              </a:rPr>
              <a:t>TIA contributes toward innovation skills development by attracting talent and formulating strategic partnerships with private industry and academia to cultivate innovation and to produce the next pool of 4IR knowledge-based talent to combat a looming situation of the country having a mismatch between an evolving global economy and the skills base from the South African young population.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ISD programme is a strategic intervention that addresses the above mentioned challenges by facilitating technology enterprise development through skills and acceleration platforms. Furthermore, the programme stimulates a culture of innovation thinking within the NSI thus contributing toward the translation of innovative ideas into novel technology outputs.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Programme provides focused and targeted training interventions to strengthen entrepreneurial capacity of researchers and innovators towards the commercialisation of their research outputs. </a:t>
            </a:r>
            <a:endParaRPr lang="en-US" sz="1200" dirty="0">
              <a:cs typeface="Arial" panose="020B0604020202020204" pitchFamily="34" charset="0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6D97C-82F0-4BF4-814D-3B9DF67201B5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11926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  <a:p>
            <a:r>
              <a:rPr lang="en-GB" sz="1200" dirty="0">
                <a:cs typeface="Arial" panose="020B0604020202020204" pitchFamily="34" charset="0"/>
              </a:rPr>
              <a:t>TIA contributes toward innovation skills development by attracting talent and formulating strategic partnerships with private industry and academia to cultivate innovation and to produce the next pool of 4IR knowledge-based talent to combat a looming situation of the country having a mismatch between an evolving global economy and the skills base from the South African young population.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ISD programme is a strategic intervention that addresses the above mentioned challenges by facilitating technology enterprise development through skills and acceleration platforms. Furthermore, the programme stimulates a culture of innovation thinking within the NSI thus contributing toward the translation of innovative ideas into novel technology outputs.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Programme provides focused and targeted training interventions to strengthen entrepreneurial capacity of researchers and innovators towards the commercialisation of their research outputs. </a:t>
            </a:r>
            <a:endParaRPr lang="en-US" sz="1200" dirty="0">
              <a:cs typeface="Arial" panose="020B0604020202020204" pitchFamily="34" charset="0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6D97C-82F0-4BF4-814D-3B9DF67201B5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40888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  <a:p>
            <a:r>
              <a:rPr lang="en-GB" sz="1200" dirty="0">
                <a:cs typeface="Arial" panose="020B0604020202020204" pitchFamily="34" charset="0"/>
              </a:rPr>
              <a:t>TIA contributes toward innovation skills development by attracting talent and formulating strategic partnerships with private industry and academia to cultivate innovation and to produce the next pool of 4IR knowledge-based talent to combat a looming situation of the country having a mismatch between an evolving global economy and the skills base from the South African young population.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ISD programme is a strategic intervention that addresses the above mentioned challenges by facilitating technology enterprise development through skills and acceleration platforms. Furthermore, the programme stimulates a culture of innovation thinking within the NSI thus contributing toward the translation of innovative ideas into novel technology outputs.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Programme provides focused and targeted training interventions to strengthen entrepreneurial capacity of researchers and innovators towards the commercialisation of their research outputs. </a:t>
            </a:r>
            <a:endParaRPr lang="en-US" sz="1200" dirty="0">
              <a:cs typeface="Arial" panose="020B0604020202020204" pitchFamily="34" charset="0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6D97C-82F0-4BF4-814D-3B9DF67201B5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43603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  <a:p>
            <a:r>
              <a:rPr lang="en-GB" sz="1200" dirty="0">
                <a:cs typeface="Arial" panose="020B0604020202020204" pitchFamily="34" charset="0"/>
              </a:rPr>
              <a:t>TIA contributes toward innovation skills development by attracting talent and formulating strategic partnerships with private industry and academia to cultivate innovation and to produce the next pool of 4IR knowledge-based talent to combat a looming situation of the country having a mismatch between an evolving global economy and the skills base from the South African young population.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ISD programme is a strategic intervention that addresses the above mentioned challenges by facilitating technology enterprise development through skills and acceleration platforms. Furthermore, the programme stimulates a culture of innovation thinking within the NSI thus contributing toward the translation of innovative ideas into novel technology outputs.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Programme provides focused and targeted training interventions to strengthen entrepreneurial capacity of researchers and innovators towards the commercialisation of their research outputs. </a:t>
            </a:r>
            <a:endParaRPr lang="en-US" sz="1200" dirty="0">
              <a:cs typeface="Arial" panose="020B0604020202020204" pitchFamily="34" charset="0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6D97C-82F0-4BF4-814D-3B9DF67201B5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50652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  <a:p>
            <a:r>
              <a:rPr lang="en-GB" sz="1200" dirty="0">
                <a:cs typeface="Arial" panose="020B0604020202020204" pitchFamily="34" charset="0"/>
              </a:rPr>
              <a:t>TIA contributes toward innovation skills development by attracting talent and formulating strategic partnerships with private industry and academia to cultivate innovation and to produce the next pool of 4IR knowledge-based talent to combat a looming situation of the country having a mismatch between an evolving global economy and the skills base from the South African young population.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ISD programme is a strategic intervention that addresses the above mentioned challenges by facilitating technology enterprise development through skills and acceleration platforms. Furthermore, the programme stimulates a culture of innovation thinking within the NSI thus contributing toward the translation of innovative ideas into novel technology outputs.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Programme provides focused and targeted training interventions to strengthen entrepreneurial capacity of researchers and innovators towards the commercialisation of their research outputs. </a:t>
            </a:r>
            <a:endParaRPr lang="en-US" sz="1200" dirty="0">
              <a:cs typeface="Arial" panose="020B0604020202020204" pitchFamily="34" charset="0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6D97C-82F0-4BF4-814D-3B9DF67201B5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71161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  <a:p>
            <a:r>
              <a:rPr lang="en-GB" sz="1200" dirty="0">
                <a:cs typeface="Arial" panose="020B0604020202020204" pitchFamily="34" charset="0"/>
              </a:rPr>
              <a:t>TIA contributes toward innovation skills development by attracting talent and formulating strategic partnerships with private industry and academia to cultivate innovation and to produce the next pool of 4IR knowledge-based talent to combat a looming situation of the country having a mismatch between an evolving global economy and the skills base from the South African young population.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ISD programme is a strategic intervention that addresses the above mentioned challenges by facilitating technology enterprise development through skills and acceleration platforms. Furthermore, the programme stimulates a culture of innovation thinking within the NSI thus contributing toward the translation of innovative ideas into novel technology outputs.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Programme provides focused and targeted training interventions to strengthen entrepreneurial capacity of researchers and innovators towards the commercialisation of their research outputs. </a:t>
            </a:r>
            <a:endParaRPr lang="en-US" sz="1200" dirty="0">
              <a:cs typeface="Arial" panose="020B0604020202020204" pitchFamily="34" charset="0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6D97C-82F0-4BF4-814D-3B9DF67201B5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41129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  <a:p>
            <a:r>
              <a:rPr lang="en-GB" sz="1200" dirty="0">
                <a:cs typeface="Arial" panose="020B0604020202020204" pitchFamily="34" charset="0"/>
              </a:rPr>
              <a:t>TIA contributes toward innovation skills development by attracting talent and formulating strategic partnerships with private industry and academia to cultivate innovation and to produce the next pool of 4IR knowledge-based talent to combat a looming situation of the country having a mismatch between an evolving global economy and the skills base from the South African young population.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ISD programme is a strategic intervention that addresses the above mentioned challenges by facilitating technology enterprise development through skills and acceleration platforms. Furthermore, the programme stimulates a culture of innovation thinking within the NSI thus contributing toward the translation of innovative ideas into novel technology outputs. </a:t>
            </a:r>
          </a:p>
          <a:p>
            <a:r>
              <a:rPr lang="en-GB" sz="1200" dirty="0">
                <a:cs typeface="Arial" panose="020B0604020202020204" pitchFamily="34" charset="0"/>
              </a:rPr>
              <a:t>The Programme provides focused and targeted training interventions to strengthen entrepreneurial capacity of researchers and innovators towards the commercialisation of their research outputs. </a:t>
            </a:r>
            <a:endParaRPr lang="en-US" sz="1200" dirty="0">
              <a:cs typeface="Arial" panose="020B0604020202020204" pitchFamily="34" charset="0"/>
            </a:endParaRP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06D97C-82F0-4BF4-814D-3B9DF67201B5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62439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5886E9F-313A-4F4E-8BF7-86E0EAE7DE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411-FB6E-B54A-BAA2-87BBE1577A0D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7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411-FB6E-B54A-BAA2-87BBE1577A0D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411-FB6E-B54A-BAA2-87BBE1577A0D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1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411-FB6E-B54A-BAA2-87BBE1577A0D}" type="datetimeFigureOut">
              <a:rPr lang="en-US" smtClean="0"/>
              <a:t>6/30/2023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819315-3DAA-2742-BC4F-6A0FB69681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473700"/>
            <a:ext cx="9144000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374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411-FB6E-B54A-BAA2-87BBE1577A0D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411-FB6E-B54A-BAA2-87BBE1577A0D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3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411-FB6E-B54A-BAA2-87BBE1577A0D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4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411-FB6E-B54A-BAA2-87BBE1577A0D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411-FB6E-B54A-BAA2-87BBE1577A0D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0BAAD5-7783-224D-9441-4B615D187D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51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411-FB6E-B54A-BAA2-87BBE1577A0D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4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20411-FB6E-B54A-BAA2-87BBE1577A0D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CFD91B3-ED6D-7A42-9C42-530BB44686E3}"/>
              </a:ext>
            </a:extLst>
          </p:cNvPr>
          <p:cNvSpPr/>
          <p:nvPr userDrawn="1"/>
        </p:nvSpPr>
        <p:spPr>
          <a:xfrm>
            <a:off x="628650" y="670560"/>
            <a:ext cx="7886700" cy="619760"/>
          </a:xfrm>
          <a:prstGeom prst="roundRect">
            <a:avLst>
              <a:gd name="adj" fmla="val 50000"/>
            </a:avLst>
          </a:prstGeom>
          <a:solidFill>
            <a:srgbClr val="0042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CE84D-2EA7-9A47-90AA-49ECDD3D04D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5475450"/>
            <a:ext cx="9144000" cy="13843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40081"/>
            <a:ext cx="7886700" cy="690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20411-FB6E-B54A-BAA2-87BBE1577A0D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76881-E08B-3943-8B41-61D64EC10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3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F624-41E3-274A-AFA9-C6D39ADCF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9025" y="2112732"/>
            <a:ext cx="5092450" cy="2387600"/>
          </a:xfrm>
        </p:spPr>
        <p:txBody>
          <a:bodyPr>
            <a:noAutofit/>
          </a:bodyPr>
          <a:lstStyle/>
          <a:p>
            <a:pPr algn="r"/>
            <a:r>
              <a:rPr lang="en-US" sz="4300" dirty="0">
                <a:solidFill>
                  <a:srgbClr val="F68220"/>
                </a:solidFill>
              </a:rPr>
              <a:t>Grassroots Innovation Programme Pitch Deck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3F209A-B031-4F1A-AA0E-AD1A9153D62F}"/>
              </a:ext>
            </a:extLst>
          </p:cNvPr>
          <p:cNvSpPr txBox="1"/>
          <p:nvPr/>
        </p:nvSpPr>
        <p:spPr>
          <a:xfrm>
            <a:off x="3743326" y="4743450"/>
            <a:ext cx="5092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Arial Narrow" panose="020B0606020202030204" pitchFamily="34" charset="0"/>
              </a:rPr>
              <a:t>Presented by: (Applicant Name) </a:t>
            </a:r>
            <a:endParaRPr lang="en-ZA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225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312E-F6E4-42FB-92BE-9E280A0B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GROWTH STRATEGY</a:t>
            </a:r>
            <a:endParaRPr lang="en-ZA" sz="2800" dirty="0"/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1ECDFBBA-4F38-4B0F-8FB1-138AFEA47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097" y="1891884"/>
            <a:ext cx="5400855" cy="3300045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dirty="0"/>
              <a:t>Confirm where you are in developing your technology/product/service and where you plan to go</a:t>
            </a:r>
          </a:p>
          <a:p>
            <a:endParaRPr lang="en-US" dirty="0"/>
          </a:p>
          <a:p>
            <a:pPr marL="257175" indent="-257175">
              <a:buFont typeface="Arial" charset="0"/>
              <a:buChar char="•"/>
            </a:pPr>
            <a:r>
              <a:rPr lang="en-US" dirty="0"/>
              <a:t>What do you need to do to get there?</a:t>
            </a:r>
          </a:p>
          <a:p>
            <a:pPr marL="714375" lvl="1" indent="-257175">
              <a:buFont typeface="Arial" charset="0"/>
              <a:buChar char="•"/>
            </a:pPr>
            <a:r>
              <a:rPr lang="en-US" dirty="0"/>
              <a:t>Explain the technology/product development steps it will take to prototype</a:t>
            </a:r>
          </a:p>
          <a:p>
            <a:pPr marL="714375" lvl="1" indent="-257175">
              <a:buFont typeface="Arial" charset="0"/>
              <a:buChar char="•"/>
            </a:pPr>
            <a:r>
              <a:rPr lang="en-US" dirty="0"/>
              <a:t>How much do you need for each step?</a:t>
            </a:r>
          </a:p>
          <a:p>
            <a:pPr marL="0" indent="0">
              <a:buNone/>
            </a:pPr>
            <a:endParaRPr lang="en-US" dirty="0"/>
          </a:p>
          <a:p>
            <a:pPr marL="257175" indent="-257175">
              <a:buFont typeface="Arial" charset="0"/>
              <a:buChar char="•"/>
            </a:pPr>
            <a:r>
              <a:rPr lang="en-US" dirty="0"/>
              <a:t>How will the support you request lead you to growth?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369EA2D-8FE8-4EEA-9546-E45FE45C14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4388234"/>
              </p:ext>
            </p:extLst>
          </p:nvPr>
        </p:nvGraphicFramePr>
        <p:xfrm>
          <a:off x="6196952" y="1688271"/>
          <a:ext cx="3068775" cy="3525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3564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312E-F6E4-42FB-92BE-9E280A0B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Company Details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6DDCAAD-D523-42CF-A63E-F1CE8A835777}"/>
              </a:ext>
            </a:extLst>
          </p:cNvPr>
          <p:cNvSpPr txBox="1">
            <a:spLocks/>
          </p:cNvSpPr>
          <p:nvPr/>
        </p:nvSpPr>
        <p:spPr>
          <a:xfrm>
            <a:off x="1168792" y="1600200"/>
            <a:ext cx="6991350" cy="13895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6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Company Name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E012807-D32B-4AC3-A2B6-28CD6B240E83}"/>
              </a:ext>
            </a:extLst>
          </p:cNvPr>
          <p:cNvSpPr txBox="1">
            <a:spLocks/>
          </p:cNvSpPr>
          <p:nvPr/>
        </p:nvSpPr>
        <p:spPr>
          <a:xfrm>
            <a:off x="1463318" y="3240582"/>
            <a:ext cx="6696824" cy="1590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contact details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A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ZA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Insert company logo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730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312E-F6E4-42FB-92BE-9E280A0B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PITCH STRUCTURE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47F4B13-EA24-43BC-BA95-94667DDDEFB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7566061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INTRODUCTION – The Business and You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PROBLEM STATEMENT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SOLUTION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BUSINESS MODEL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COMPETITORS &amp; KEY PARTNERSHIPS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>
                <a:solidFill>
                  <a:sysClr val="windowText" lastClr="000000"/>
                </a:solidFill>
                <a:latin typeface="Calibri" panose="020F0502020204030204"/>
              </a:rPr>
              <a:t>BUDGET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GROWTH STRATEGY</a:t>
            </a:r>
          </a:p>
        </p:txBody>
      </p:sp>
    </p:spTree>
    <p:extLst>
      <p:ext uri="{BB962C8B-B14F-4D97-AF65-F5344CB8AC3E}">
        <p14:creationId xmlns:p14="http://schemas.microsoft.com/office/powerpoint/2010/main" val="161343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312E-F6E4-42FB-92BE-9E280A0B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INTRODUCTION – THE BUSINESS &amp; YOU</a:t>
            </a:r>
            <a:endParaRPr lang="en-ZA" sz="2800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47F4B13-EA24-43BC-BA95-94667DDDEFB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756606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marR="0" lvl="0" indent="-257175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 are the team member and what are their roles in the company – other key partners, advisors, investors can also be mentioned</a:t>
            </a:r>
          </a:p>
          <a:p>
            <a:pPr marL="257175" marR="0" lvl="0" indent="-257175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the business does and when it started</a:t>
            </a:r>
          </a:p>
          <a:p>
            <a:pPr marL="257175" marR="0" lvl="0" indent="-257175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</a:t>
            </a:r>
          </a:p>
          <a:p>
            <a:pPr marL="257175" marR="0" lvl="0" indent="-257175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Describe your current status, and your current accomplishments since you developed your concept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*This slide is intended to give a few key facts and establish the status and progress of your concept</a:t>
            </a:r>
          </a:p>
          <a:p>
            <a:pPr marL="514350" marR="0" lvl="0" indent="-51435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012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312E-F6E4-42FB-92BE-9E280A0B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PROBLEM STATEMENT</a:t>
            </a:r>
            <a:endParaRPr lang="en-ZA" sz="2800" dirty="0"/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B4EBB7E9-78F4-4F59-AD86-89FC4036A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751" y="1551924"/>
            <a:ext cx="7766498" cy="4355715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dirty="0"/>
              <a:t>Describe the problem you are solving –think of a </a:t>
            </a:r>
            <a:r>
              <a:rPr lang="en-US" b="1" dirty="0"/>
              <a:t>compelling problem statement or opportunity that </a:t>
            </a:r>
            <a:r>
              <a:rPr lang="en-US" dirty="0"/>
              <a:t>clearly </a:t>
            </a:r>
            <a:r>
              <a:rPr lang="en-US" b="1" dirty="0"/>
              <a:t>demonstrates the need </a:t>
            </a:r>
            <a:r>
              <a:rPr lang="en-US" dirty="0"/>
              <a:t>for your product/service</a:t>
            </a:r>
          </a:p>
          <a:p>
            <a:pPr marL="257175" indent="-257175">
              <a:buFont typeface="Arial" charset="0"/>
              <a:buChar char="•"/>
            </a:pPr>
            <a:r>
              <a:rPr lang="en-US" dirty="0"/>
              <a:t>Tell the story: Who or what are you trying to impact? </a:t>
            </a:r>
          </a:p>
          <a:p>
            <a:pPr marL="981075" lvl="2" indent="-342900">
              <a:buFont typeface="Courier New" panose="02070309020205020404" pitchFamily="49" charset="0"/>
              <a:buChar char="o"/>
            </a:pPr>
            <a:r>
              <a:rPr lang="en-US" sz="2100" dirty="0"/>
              <a:t>Describe the problem or the opportunity</a:t>
            </a:r>
          </a:p>
          <a:p>
            <a:pPr marL="981075" lvl="2" indent="-342900">
              <a:buFont typeface="Courier New" panose="02070309020205020404" pitchFamily="49" charset="0"/>
              <a:buChar char="o"/>
            </a:pPr>
            <a:r>
              <a:rPr lang="en-US" sz="2100" dirty="0"/>
              <a:t>Why is this a big problem worth solving?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big is the problem?</a:t>
            </a:r>
          </a:p>
          <a:p>
            <a:pPr marL="981075" lvl="2" indent="-342900">
              <a:buFont typeface="Courier New" panose="02070309020205020404" pitchFamily="49" charset="0"/>
              <a:buChar char="o"/>
            </a:pPr>
            <a:r>
              <a:rPr lang="en-US" dirty="0"/>
              <a:t>How many people face this problem?</a:t>
            </a:r>
          </a:p>
          <a:p>
            <a:pPr marL="981075" lvl="2" indent="-342900">
              <a:buFont typeface="Courier New" panose="02070309020205020404" pitchFamily="49" charset="0"/>
              <a:buChar char="o"/>
            </a:pPr>
            <a:r>
              <a:rPr lang="en-US" dirty="0"/>
              <a:t>What impact does this problem have on society?</a:t>
            </a:r>
          </a:p>
          <a:p>
            <a:pPr marL="981075" lvl="2" indent="-342900">
              <a:buFont typeface="Courier New" panose="02070309020205020404" pitchFamily="49" charset="0"/>
              <a:buChar char="o"/>
            </a:pPr>
            <a:r>
              <a:rPr lang="en-US" dirty="0"/>
              <a:t>2-4 bullets explaining why current interventions have failed or are not ideal</a:t>
            </a:r>
          </a:p>
          <a:p>
            <a:pPr marL="466725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81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312E-F6E4-42FB-92BE-9E280A0B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SOLUTION</a:t>
            </a:r>
            <a:endParaRPr lang="en-ZA" sz="2800" dirty="0"/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E6AD28A4-3921-4A9B-9E95-ECB587B71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751" y="1551925"/>
            <a:ext cx="7766498" cy="4139958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dirty="0"/>
              <a:t>Clearly explain what is your technology/product/service</a:t>
            </a:r>
          </a:p>
          <a:p>
            <a:pPr marL="438150" lvl="1" indent="-257175">
              <a:buFont typeface="Arial" charset="0"/>
              <a:buChar char="•"/>
            </a:pPr>
            <a:r>
              <a:rPr lang="en-US" dirty="0"/>
              <a:t>What does your solution do in one simple and specific sentence</a:t>
            </a:r>
          </a:p>
          <a:p>
            <a:pPr marL="438150" lvl="1" indent="-257175">
              <a:buFont typeface="Arial" charset="0"/>
              <a:buChar char="•"/>
            </a:pPr>
            <a:r>
              <a:rPr lang="en-US" dirty="0"/>
              <a:t>Highlight the innovative aspects of your solution</a:t>
            </a:r>
          </a:p>
          <a:p>
            <a:pPr marL="438150" lvl="1" indent="-257175">
              <a:buFont typeface="Arial" charset="0"/>
              <a:buChar char="•"/>
            </a:pPr>
            <a:r>
              <a:rPr lang="en-US" dirty="0"/>
              <a:t>Be sure to explain how you solve the problem AND how the technology works</a:t>
            </a:r>
          </a:p>
          <a:p>
            <a:pPr marL="257175" indent="-257175">
              <a:buFont typeface="Arial" charset="0"/>
              <a:buChar char="•"/>
            </a:pPr>
            <a:r>
              <a:rPr lang="en-US" dirty="0"/>
              <a:t>What is your value proposition</a:t>
            </a:r>
          </a:p>
          <a:p>
            <a:pPr marL="714375" lvl="1" indent="-257175">
              <a:buFont typeface="Arial" charset="0"/>
              <a:buChar char="•"/>
            </a:pPr>
            <a:r>
              <a:rPr lang="en-US" dirty="0"/>
              <a:t>What is the magic sauce and why does it matter to your customer?</a:t>
            </a:r>
          </a:p>
          <a:p>
            <a:pPr marL="257175" indent="-257175">
              <a:buFont typeface="Arial" charset="0"/>
              <a:buChar char="•"/>
            </a:pPr>
            <a:r>
              <a:rPr lang="en-US" dirty="0"/>
              <a:t>Show how your solution improves upon previous solutions </a:t>
            </a:r>
          </a:p>
          <a:p>
            <a:pPr marL="714375" lvl="1" indent="-257175">
              <a:buFont typeface="Arial" charset="0"/>
              <a:buChar char="•"/>
            </a:pPr>
            <a:r>
              <a:rPr lang="en-US" dirty="0"/>
              <a:t>You are encouraged to bring your prototype, share pictures, diagrams and anything else that shows the underlying magic</a:t>
            </a:r>
          </a:p>
        </p:txBody>
      </p:sp>
    </p:spTree>
    <p:extLst>
      <p:ext uri="{BB962C8B-B14F-4D97-AF65-F5344CB8AC3E}">
        <p14:creationId xmlns:p14="http://schemas.microsoft.com/office/powerpoint/2010/main" val="3345995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312E-F6E4-42FB-92BE-9E280A0B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BUSINESS MODEL</a:t>
            </a:r>
            <a:endParaRPr lang="en-ZA" sz="2800" dirty="0"/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BF4AEE36-1ED3-4014-81D7-B12F2EF5B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07" y="1551925"/>
            <a:ext cx="7770387" cy="3758012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257175" indent="-257175">
              <a:lnSpc>
                <a:spcPct val="100000"/>
              </a:lnSpc>
              <a:buFont typeface="Arial" charset="0"/>
              <a:buChar char="•"/>
            </a:pPr>
            <a:r>
              <a:rPr lang="en-US" dirty="0"/>
              <a:t>Explain “who” your target customer is – who will pay for your product and who will benefit?</a:t>
            </a:r>
          </a:p>
          <a:p>
            <a:pPr marL="714375" lvl="1" indent="-257175">
              <a:lnSpc>
                <a:spcPct val="100000"/>
              </a:lnSpc>
              <a:buFont typeface="Arial" charset="0"/>
              <a:buChar char="•"/>
            </a:pPr>
            <a:r>
              <a:rPr lang="en-US" dirty="0"/>
              <a:t>What is the size of each segment?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  <a:p>
            <a:pPr marL="257175" indent="-257175">
              <a:lnSpc>
                <a:spcPct val="100000"/>
              </a:lnSpc>
              <a:buFont typeface="Arial" charset="0"/>
              <a:buChar char="•"/>
            </a:pPr>
            <a:r>
              <a:rPr lang="en-US" sz="3100" dirty="0"/>
              <a:t>Why will your customers buy your product or service?</a:t>
            </a:r>
          </a:p>
          <a:p>
            <a:pPr marL="714375" lvl="1" indent="-257175">
              <a:lnSpc>
                <a:spcPct val="100000"/>
              </a:lnSpc>
              <a:buFont typeface="Arial" charset="0"/>
              <a:buChar char="•"/>
            </a:pPr>
            <a:r>
              <a:rPr lang="en-US" dirty="0"/>
              <a:t>What is the biggest pain that you will solve for them?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2700" dirty="0"/>
          </a:p>
          <a:p>
            <a:pPr marL="257175" indent="-257175">
              <a:lnSpc>
                <a:spcPct val="100000"/>
              </a:lnSpc>
              <a:buFont typeface="Arial" charset="0"/>
              <a:buChar char="•"/>
            </a:pPr>
            <a:r>
              <a:rPr lang="en-US" sz="3100" dirty="0"/>
              <a:t>How will your product/service generate profits?</a:t>
            </a:r>
          </a:p>
          <a:p>
            <a:pPr marL="714375" lvl="1" indent="-257175">
              <a:lnSpc>
                <a:spcPct val="100000"/>
              </a:lnSpc>
              <a:buFont typeface="Arial" charset="0"/>
              <a:buChar char="•"/>
            </a:pPr>
            <a:r>
              <a:rPr lang="en-US" dirty="0"/>
              <a:t>Talk about how much it costs to make and how much customers will pay you for your solution</a:t>
            </a:r>
          </a:p>
          <a:p>
            <a:pPr marL="714375" lvl="1" indent="-257175">
              <a:lnSpc>
                <a:spcPct val="100000"/>
              </a:lnSpc>
              <a:buFont typeface="Arial" charset="0"/>
              <a:buChar char="•"/>
            </a:pPr>
            <a:r>
              <a:rPr lang="en-US" dirty="0"/>
              <a:t>How will you reach your customers?</a:t>
            </a:r>
          </a:p>
        </p:txBody>
      </p:sp>
    </p:spTree>
    <p:extLst>
      <p:ext uri="{BB962C8B-B14F-4D97-AF65-F5344CB8AC3E}">
        <p14:creationId xmlns:p14="http://schemas.microsoft.com/office/powerpoint/2010/main" val="3323469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312E-F6E4-42FB-92BE-9E280A0BD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COMPETITORS &amp; POTENTIAL PARTNERS</a:t>
            </a:r>
            <a:endParaRPr lang="en-ZA" sz="2800" dirty="0"/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139ACCEE-5A43-44B3-9E55-22786F862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533" y="1551925"/>
            <a:ext cx="6962934" cy="307423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dirty="0"/>
              <a:t>Who is currently doing this, how long have they been doing it, what are they good at?</a:t>
            </a:r>
          </a:p>
          <a:p>
            <a:pPr marL="714375" lvl="1" indent="-257175">
              <a:buFont typeface="Arial" charset="0"/>
              <a:buChar char="•"/>
            </a:pPr>
            <a:r>
              <a:rPr lang="en-US" dirty="0"/>
              <a:t>Focus on direct competition and what they do</a:t>
            </a:r>
          </a:p>
          <a:p>
            <a:pPr marL="457200" lvl="1" indent="0">
              <a:buNone/>
            </a:pPr>
            <a:endParaRPr lang="en-US" dirty="0"/>
          </a:p>
          <a:p>
            <a:pPr marL="257175" indent="-257175">
              <a:buFont typeface="Arial" charset="0"/>
              <a:buChar char="•"/>
            </a:pPr>
            <a:r>
              <a:rPr lang="en-US" dirty="0"/>
              <a:t>Who can be your key partners?</a:t>
            </a:r>
          </a:p>
          <a:p>
            <a:pPr marL="714375" lvl="1" indent="-257175">
              <a:buFont typeface="Arial" charset="0"/>
              <a:buChar char="•"/>
            </a:pPr>
            <a:r>
              <a:rPr lang="en-US" dirty="0"/>
              <a:t>Explain what is the nature of the partnership and why it makes sense for them to work with you.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56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will be provided with R200 000 technology development funding if your project is approved.</a:t>
            </a:r>
          </a:p>
          <a:p>
            <a:pPr marL="0" indent="0">
              <a:buNone/>
            </a:pPr>
            <a:r>
              <a:rPr lang="en-US" dirty="0"/>
              <a:t>Complete the table below: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843213"/>
              </p:ext>
            </p:extLst>
          </p:nvPr>
        </p:nvGraphicFramePr>
        <p:xfrm>
          <a:off x="1320800" y="3423920"/>
          <a:ext cx="6096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08724652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557373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Budget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289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879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934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R200 000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496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163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EBD40495595544ABDEC01087D0B87F" ma:contentTypeVersion="13" ma:contentTypeDescription="Create a new document." ma:contentTypeScope="" ma:versionID="78751d24bbb83a4c28b0fd36db925f3d">
  <xsd:schema xmlns:xsd="http://www.w3.org/2001/XMLSchema" xmlns:xs="http://www.w3.org/2001/XMLSchema" xmlns:p="http://schemas.microsoft.com/office/2006/metadata/properties" xmlns:ns3="3777543c-bd76-4278-ae9c-c7ebf0088de2" xmlns:ns4="d4929da6-75fc-4a05-b892-be8da952f326" targetNamespace="http://schemas.microsoft.com/office/2006/metadata/properties" ma:root="true" ma:fieldsID="f705714c48b1a153fa3aed278860e22f" ns3:_="" ns4:_="">
    <xsd:import namespace="3777543c-bd76-4278-ae9c-c7ebf0088de2"/>
    <xsd:import namespace="d4929da6-75fc-4a05-b892-be8da952f32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7543c-bd76-4278-ae9c-c7ebf0088de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929da6-75fc-4a05-b892-be8da952f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C35F2B-8A73-4326-8633-3003513A25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798D37-A621-44F1-B086-2AE17A5733FF}">
  <ds:schemaRefs>
    <ds:schemaRef ds:uri="http://schemas.microsoft.com/office/2006/metadata/properties"/>
    <ds:schemaRef ds:uri="3777543c-bd76-4278-ae9c-c7ebf0088de2"/>
    <ds:schemaRef ds:uri="d4929da6-75fc-4a05-b892-be8da952f3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B2E3CB6-6CFF-4270-A7B6-2A6E56CBB3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77543c-bd76-4278-ae9c-c7ebf0088de2"/>
    <ds:schemaRef ds:uri="d4929da6-75fc-4a05-b892-be8da952f3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7776</TotalTime>
  <Words>1602</Words>
  <Application>Microsoft Office PowerPoint</Application>
  <PresentationFormat>On-screen Show (4:3)</PresentationFormat>
  <Paragraphs>123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Courier New</vt:lpstr>
      <vt:lpstr>Office Theme</vt:lpstr>
      <vt:lpstr>Grassroots Innovation Programme Pitch Deck</vt:lpstr>
      <vt:lpstr>Company Details</vt:lpstr>
      <vt:lpstr>PITCH STRUCTURE</vt:lpstr>
      <vt:lpstr>INTRODUCTION – THE BUSINESS &amp; YOU</vt:lpstr>
      <vt:lpstr>PROBLEM STATEMENT</vt:lpstr>
      <vt:lpstr>SOLUTION</vt:lpstr>
      <vt:lpstr>BUSINESS MODEL</vt:lpstr>
      <vt:lpstr>COMPETITORS &amp; POTENTIAL PARTNERS</vt:lpstr>
      <vt:lpstr>Budget</vt:lpstr>
      <vt:lpstr>GROWTH STRATEGY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ISD, ED Support &amp; GCIP</dc:title>
  <dc:creator>Senisha Moonsamy</dc:creator>
  <cp:lastModifiedBy>Cynthia Sithole</cp:lastModifiedBy>
  <cp:revision>26</cp:revision>
  <dcterms:created xsi:type="dcterms:W3CDTF">2022-01-20T09:55:12Z</dcterms:created>
  <dcterms:modified xsi:type="dcterms:W3CDTF">2023-07-05T09:01:19Z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0x01010079EBD40495595544ABDEC01087D0B87F</vt:lpwstr>
  </property>
</Properties>
</file>